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7" r:id="rId2"/>
  </p:sldMasterIdLst>
  <p:notesMasterIdLst>
    <p:notesMasterId r:id="rId23"/>
  </p:notesMasterIdLst>
  <p:sldIdLst>
    <p:sldId id="265" r:id="rId3"/>
    <p:sldId id="275" r:id="rId4"/>
    <p:sldId id="285" r:id="rId5"/>
    <p:sldId id="286" r:id="rId6"/>
    <p:sldId id="287" r:id="rId7"/>
    <p:sldId id="288" r:id="rId8"/>
    <p:sldId id="289" r:id="rId9"/>
    <p:sldId id="292" r:id="rId10"/>
    <p:sldId id="290" r:id="rId11"/>
    <p:sldId id="291" r:id="rId12"/>
    <p:sldId id="280" r:id="rId13"/>
    <p:sldId id="282" r:id="rId14"/>
    <p:sldId id="293" r:id="rId15"/>
    <p:sldId id="294" r:id="rId16"/>
    <p:sldId id="295" r:id="rId17"/>
    <p:sldId id="296" r:id="rId18"/>
    <p:sldId id="297" r:id="rId19"/>
    <p:sldId id="298" r:id="rId20"/>
    <p:sldId id="283" r:id="rId21"/>
    <p:sldId id="284"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F8F8"/>
    <a:srgbClr val="FFFFFF"/>
    <a:srgbClr val="4F81BD"/>
    <a:srgbClr val="41A2AA"/>
    <a:srgbClr val="DECCC4"/>
    <a:srgbClr val="5E8299"/>
    <a:srgbClr val="BA2312"/>
    <a:srgbClr val="F2C41A"/>
    <a:srgbClr val="5193BB"/>
    <a:srgbClr val="F7661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70" autoAdjust="0"/>
    <p:restoredTop sz="82466" autoAdjust="0"/>
  </p:normalViewPr>
  <p:slideViewPr>
    <p:cSldViewPr>
      <p:cViewPr varScale="1">
        <p:scale>
          <a:sx n="60" d="100"/>
          <a:sy n="60" d="100"/>
        </p:scale>
        <p:origin x="-1866" y="-78"/>
      </p:cViewPr>
      <p:guideLst>
        <p:guide orient="horz" pos="2160"/>
        <p:guide pos="2880"/>
      </p:guideLst>
    </p:cSldViewPr>
  </p:slideViewPr>
  <p:notesTextViewPr>
    <p:cViewPr>
      <p:scale>
        <a:sx n="100" d="100"/>
        <a:sy n="100" d="100"/>
      </p:scale>
      <p:origin x="0" y="0"/>
    </p:cViewPr>
  </p:notesTextViewPr>
  <p:notesViewPr>
    <p:cSldViewPr>
      <p:cViewPr varScale="1">
        <p:scale>
          <a:sx n="70" d="100"/>
          <a:sy n="70" d="100"/>
        </p:scale>
        <p:origin x="-2778"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82EEF0-5F59-42CF-832D-796F53C2E1BF}" type="datetimeFigureOut">
              <a:rPr lang="en-US" smtClean="0"/>
              <a:pPr/>
              <a:t>11/15/2019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0771F2-C3DA-4108-8E15-75D9D851FE27}" type="slidenum">
              <a:rPr lang="en-US" smtClean="0"/>
              <a:pPr/>
              <a:t>‹#›</a:t>
            </a:fld>
            <a:endParaRPr lang="en-US"/>
          </a:p>
        </p:txBody>
      </p:sp>
    </p:spTree>
    <p:extLst>
      <p:ext uri="{BB962C8B-B14F-4D97-AF65-F5344CB8AC3E}">
        <p14:creationId xmlns:p14="http://schemas.microsoft.com/office/powerpoint/2010/main" xmlns="" val="850758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15004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1397344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80484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1096433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3249960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3857740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789258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19B777FE-DDAD-4630-9F5A-A03678AB7023}" type="datetimeFigureOut">
              <a:rPr lang="en-GB" smtClean="0"/>
              <a:pPr/>
              <a:t>15/11/2019</a:t>
            </a:fld>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396271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3164098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4144880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extLst>
      <p:ext uri="{BB962C8B-B14F-4D97-AF65-F5344CB8AC3E}">
        <p14:creationId xmlns:p14="http://schemas.microsoft.com/office/powerpoint/2010/main" xmlns="" val="216365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B777FE-DDAD-4630-9F5A-A03678AB7023}" type="datetimeFigureOut">
              <a:rPr lang="en-GB" smtClean="0"/>
              <a:pPr/>
              <a:t>15/11/2019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91B58B-1209-4884-8B2D-4040F896BBE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777FE-DDAD-4630-9F5A-A03678AB7023}" type="datetimeFigureOut">
              <a:rPr lang="en-GB" smtClean="0"/>
              <a:pPr/>
              <a:t>15/11/2019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1B58B-1209-4884-8B2D-4040F896BBE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19B777FE-DDAD-4630-9F5A-A03678AB7023}" type="datetimeFigureOut">
              <a:rPr lang="en-GB" smtClean="0"/>
              <a:pPr/>
              <a:t>15/11/2019</a:t>
            </a:fld>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691B58B-1209-4884-8B2D-4040F896BBEF}" type="slidenum">
              <a:rPr lang="en-GB" smtClean="0"/>
              <a:pPr/>
              <a:t>‹#›</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3696380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450975"/>
            <a:ext cx="9251950" cy="1470025"/>
          </a:xfrm>
        </p:spPr>
        <p:txBody>
          <a:bodyPr>
            <a:normAutofit/>
          </a:bodyPr>
          <a:lstStyle/>
          <a:p>
            <a:r>
              <a:rPr lang="el-GR" sz="2400" b="1" dirty="0" smtClean="0">
                <a:solidFill>
                  <a:srgbClr val="00548F"/>
                </a:solidFill>
                <a:latin typeface="Century Gothic" panose="020B0502020202020204" pitchFamily="34" charset="0"/>
              </a:rPr>
              <a:t>     Π.Ο.Υ- ΕΛΛΗΝΙΚΟ ΔΙΑΔΗΜΟΤΙΚΟ ΔΙΚΤΥΟ ΥΓΙΩΝ ΠΟΛΕΩΝ</a:t>
            </a:r>
            <a:br>
              <a:rPr lang="el-GR" sz="2400" b="1" dirty="0" smtClean="0">
                <a:solidFill>
                  <a:srgbClr val="00548F"/>
                </a:solidFill>
                <a:latin typeface="Century Gothic" panose="020B0502020202020204" pitchFamily="34" charset="0"/>
              </a:rPr>
            </a:br>
            <a:r>
              <a:rPr lang="el-GR" sz="2400" b="1" dirty="0" smtClean="0">
                <a:solidFill>
                  <a:srgbClr val="00548F"/>
                </a:solidFill>
                <a:latin typeface="Century Gothic" panose="020B0502020202020204" pitchFamily="34" charset="0"/>
              </a:rPr>
              <a:t>          2</a:t>
            </a:r>
            <a:r>
              <a:rPr lang="en-US" sz="2400" b="1" dirty="0" smtClean="0">
                <a:solidFill>
                  <a:srgbClr val="00548F"/>
                </a:solidFill>
                <a:latin typeface="Century Gothic" panose="020B0502020202020204" pitchFamily="34" charset="0"/>
              </a:rPr>
              <a:t>3</a:t>
            </a:r>
            <a:r>
              <a:rPr lang="el-GR" sz="2400" b="1" baseline="30000" dirty="0" smtClean="0">
                <a:solidFill>
                  <a:srgbClr val="00548F"/>
                </a:solidFill>
                <a:latin typeface="Century Gothic" panose="020B0502020202020204" pitchFamily="34" charset="0"/>
              </a:rPr>
              <a:t>η</a:t>
            </a:r>
            <a:r>
              <a:rPr lang="el-GR" sz="2400" b="1" dirty="0" smtClean="0">
                <a:solidFill>
                  <a:srgbClr val="00548F"/>
                </a:solidFill>
                <a:latin typeface="Century Gothic" panose="020B0502020202020204" pitchFamily="34" charset="0"/>
              </a:rPr>
              <a:t> Συνάντηση Εργασίας</a:t>
            </a:r>
            <a:r>
              <a:rPr lang="en-US" sz="2400" b="1" dirty="0" smtClean="0">
                <a:solidFill>
                  <a:srgbClr val="00548F"/>
                </a:solidFill>
                <a:latin typeface="Century Gothic" panose="020B0502020202020204" pitchFamily="34" charset="0"/>
              </a:rPr>
              <a:t>, </a:t>
            </a:r>
            <a:r>
              <a:rPr lang="el-GR" sz="2400" b="1" dirty="0" smtClean="0">
                <a:solidFill>
                  <a:srgbClr val="00548F"/>
                </a:solidFill>
                <a:latin typeface="Century Gothic" panose="020B0502020202020204" pitchFamily="34" charset="0"/>
              </a:rPr>
              <a:t>Αθήνα, 14 Νοεμβρίου 2019</a:t>
            </a:r>
            <a:endParaRPr lang="en-US" sz="2400" b="1" dirty="0">
              <a:solidFill>
                <a:srgbClr val="00548F"/>
              </a:solidFill>
              <a:latin typeface="Century Gothic" panose="020B0502020202020204" pitchFamily="34" charset="0"/>
            </a:endParaRPr>
          </a:p>
        </p:txBody>
      </p:sp>
      <p:sp>
        <p:nvSpPr>
          <p:cNvPr id="5" name="Title 1"/>
          <p:cNvSpPr txBox="1">
            <a:spLocks/>
          </p:cNvSpPr>
          <p:nvPr/>
        </p:nvSpPr>
        <p:spPr>
          <a:xfrm>
            <a:off x="449906" y="2591359"/>
            <a:ext cx="8325721" cy="115212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600" b="1" dirty="0" smtClean="0">
              <a:solidFill>
                <a:srgbClr val="00548F"/>
              </a:solidFill>
              <a:latin typeface="Century Gothic" panose="020B0502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dirty="0" smtClean="0">
                <a:solidFill>
                  <a:srgbClr val="00548F"/>
                </a:solidFill>
                <a:latin typeface="Century Gothic" panose="020B0502020202020204" pitchFamily="34" charset="0"/>
              </a:rPr>
              <a:t>ΕΙΡΗΝΗ</a:t>
            </a:r>
            <a:r>
              <a:rPr lang="en-US" sz="3600" b="1" dirty="0" smtClean="0">
                <a:solidFill>
                  <a:srgbClr val="00548F"/>
                </a:solidFill>
                <a:latin typeface="Century Gothic" panose="020B0502020202020204" pitchFamily="34" charset="0"/>
              </a:rPr>
              <a:t> </a:t>
            </a:r>
            <a:endParaRPr kumimoji="0" lang="en-US" sz="3600" b="1" i="0" u="none" strike="noStrike" kern="1200" cap="none" spc="0" normalizeH="0" baseline="0" noProof="0" dirty="0">
              <a:ln>
                <a:noFill/>
              </a:ln>
              <a:solidFill>
                <a:srgbClr val="00548F"/>
              </a:solidFill>
              <a:effectLst/>
              <a:uLnTx/>
              <a:uFillTx/>
              <a:latin typeface="Century Gothic" panose="020B0502020202020204" pitchFamily="34" charset="0"/>
            </a:endParaRPr>
          </a:p>
        </p:txBody>
      </p:sp>
      <p:sp>
        <p:nvSpPr>
          <p:cNvPr id="6" name="Title 1"/>
          <p:cNvSpPr txBox="1">
            <a:spLocks/>
          </p:cNvSpPr>
          <p:nvPr/>
        </p:nvSpPr>
        <p:spPr>
          <a:xfrm>
            <a:off x="3071802" y="4149080"/>
            <a:ext cx="5721464" cy="1830065"/>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lang="el-GR" sz="3300" b="1" dirty="0" smtClean="0">
                <a:solidFill>
                  <a:srgbClr val="39A9AE"/>
                </a:solidFill>
                <a:latin typeface="Century Gothic" panose="020B0502020202020204" pitchFamily="34" charset="0"/>
              </a:rPr>
              <a:t>Ευαγγελία </a:t>
            </a:r>
            <a:r>
              <a:rPr lang="el-GR" sz="3300" b="1" dirty="0" err="1" smtClean="0">
                <a:solidFill>
                  <a:srgbClr val="39A9AE"/>
                </a:solidFill>
                <a:latin typeface="Century Gothic" panose="020B0502020202020204" pitchFamily="34" charset="0"/>
              </a:rPr>
              <a:t>Τσαπατσάρη</a:t>
            </a:r>
            <a:endParaRPr kumimoji="0" lang="en-US" sz="3300" b="1" i="0" u="none" strike="noStrike" kern="1200" cap="none" spc="0" normalizeH="0" baseline="0" noProof="0" dirty="0">
              <a:ln>
                <a:noFill/>
              </a:ln>
              <a:solidFill>
                <a:srgbClr val="39A9AE"/>
              </a:solidFill>
              <a:effectLst/>
              <a:uLnTx/>
              <a:uFillTx/>
              <a:latin typeface="Century Gothic" panose="020B0502020202020204" pitchFamily="34" charset="0"/>
              <a:ea typeface="+mj-ea"/>
              <a:cs typeface="+mj-cs"/>
            </a:endParaRP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l-GR" sz="2900" b="1" i="0" u="none" strike="noStrike" kern="1200" cap="none" spc="0" normalizeH="0" baseline="0" noProof="0" dirty="0" smtClean="0">
                <a:ln>
                  <a:noFill/>
                </a:ln>
                <a:solidFill>
                  <a:srgbClr val="39A9AE"/>
                </a:solidFill>
                <a:effectLst/>
                <a:uLnTx/>
                <a:uFillTx/>
                <a:latin typeface="Century Gothic" panose="020B0502020202020204" pitchFamily="34" charset="0"/>
                <a:ea typeface="+mj-ea"/>
                <a:cs typeface="+mj-cs"/>
              </a:rPr>
              <a:t>Κοινωνιολόγος-Σύμβουλος Ψυχικής</a:t>
            </a:r>
            <a:r>
              <a:rPr kumimoji="0" lang="el-GR" sz="2900" b="1" i="0" u="none" strike="noStrike" kern="1200" cap="none" spc="0" normalizeH="0" noProof="0" dirty="0" smtClean="0">
                <a:ln>
                  <a:noFill/>
                </a:ln>
                <a:solidFill>
                  <a:srgbClr val="39A9AE"/>
                </a:solidFill>
                <a:effectLst/>
                <a:uLnTx/>
                <a:uFillTx/>
                <a:latin typeface="Century Gothic" panose="020B0502020202020204" pitchFamily="34" charset="0"/>
                <a:ea typeface="+mj-ea"/>
                <a:cs typeface="+mj-cs"/>
              </a:rPr>
              <a:t> Υγείας</a:t>
            </a:r>
          </a:p>
          <a:p>
            <a:pPr marL="0" marR="0" lvl="0" indent="0" algn="r" defTabSz="914400" rtl="0" eaLnBrk="1" fontAlgn="auto" latinLnBrk="0" hangingPunct="1">
              <a:lnSpc>
                <a:spcPct val="150000"/>
              </a:lnSpc>
              <a:spcBef>
                <a:spcPct val="0"/>
              </a:spcBef>
              <a:spcAft>
                <a:spcPts val="0"/>
              </a:spcAft>
              <a:buClrTx/>
              <a:buSzTx/>
              <a:buFontTx/>
              <a:buNone/>
              <a:tabLst/>
              <a:defRPr/>
            </a:pPr>
            <a:r>
              <a:rPr lang="el-GR" sz="2900" b="1" baseline="0" dirty="0" smtClean="0">
                <a:solidFill>
                  <a:srgbClr val="39A9AE"/>
                </a:solidFill>
                <a:latin typeface="Century Gothic" panose="020B0502020202020204" pitchFamily="34" charset="0"/>
              </a:rPr>
              <a:t>Πρόεδρος</a:t>
            </a:r>
            <a:r>
              <a:rPr lang="el-GR" sz="2900" b="1" dirty="0" smtClean="0">
                <a:solidFill>
                  <a:srgbClr val="39A9AE"/>
                </a:solidFill>
                <a:latin typeface="Century Gothic" panose="020B0502020202020204" pitchFamily="34" charset="0"/>
              </a:rPr>
              <a:t> Συλλόγου Ελλήνων Κοινωνιολόγων</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l-GR" sz="2900" b="1" i="0" u="none" strike="noStrike" kern="1200" cap="none" spc="0" normalizeH="0" baseline="0" noProof="0" dirty="0" smtClean="0">
                <a:ln>
                  <a:noFill/>
                </a:ln>
                <a:solidFill>
                  <a:srgbClr val="39A9AE"/>
                </a:solidFill>
                <a:effectLst/>
                <a:uLnTx/>
                <a:uFillTx/>
                <a:latin typeface="Century Gothic" panose="020B0502020202020204" pitchFamily="34" charset="0"/>
                <a:ea typeface="+mj-ea"/>
                <a:cs typeface="+mj-cs"/>
              </a:rPr>
              <a:t>Προϊσταμένη</a:t>
            </a:r>
            <a:r>
              <a:rPr kumimoji="0" lang="el-GR" sz="2900" b="1" i="0" u="none" strike="noStrike" kern="1200" cap="none" spc="0" normalizeH="0" noProof="0" dirty="0" smtClean="0">
                <a:ln>
                  <a:noFill/>
                </a:ln>
                <a:solidFill>
                  <a:srgbClr val="39A9AE"/>
                </a:solidFill>
                <a:effectLst/>
                <a:uLnTx/>
                <a:uFillTx/>
                <a:latin typeface="Century Gothic" panose="020B0502020202020204" pitchFamily="34" charset="0"/>
                <a:ea typeface="+mj-ea"/>
                <a:cs typeface="+mj-cs"/>
              </a:rPr>
              <a:t> Κοινωνικής Πολιτικής &amp; Προαγωγής της </a:t>
            </a:r>
            <a:r>
              <a:rPr kumimoji="0" lang="el-GR" sz="2900" b="1" i="0" u="none" strike="noStrike" kern="1200" cap="none" spc="0" normalizeH="0" noProof="0" dirty="0" err="1" smtClean="0">
                <a:ln>
                  <a:noFill/>
                </a:ln>
                <a:solidFill>
                  <a:srgbClr val="39A9AE"/>
                </a:solidFill>
                <a:effectLst/>
                <a:uLnTx/>
                <a:uFillTx/>
                <a:latin typeface="Century Gothic" panose="020B0502020202020204" pitchFamily="34" charset="0"/>
                <a:ea typeface="+mj-ea"/>
                <a:cs typeface="+mj-cs"/>
              </a:rPr>
              <a:t>Δημ</a:t>
            </a:r>
            <a:r>
              <a:rPr lang="el-GR" sz="2900" b="1" dirty="0" smtClean="0">
                <a:solidFill>
                  <a:srgbClr val="39A9AE"/>
                </a:solidFill>
                <a:latin typeface="Century Gothic" panose="020B0502020202020204" pitchFamily="34" charset="0"/>
              </a:rPr>
              <a:t>όσιας Υγείας , Δήμου </a:t>
            </a:r>
            <a:r>
              <a:rPr lang="el-GR" sz="2900" b="1" dirty="0" err="1" smtClean="0">
                <a:solidFill>
                  <a:srgbClr val="39A9AE"/>
                </a:solidFill>
                <a:latin typeface="Century Gothic" panose="020B0502020202020204" pitchFamily="34" charset="0"/>
              </a:rPr>
              <a:t>Ν.Φιλαδέλφειας</a:t>
            </a:r>
            <a:r>
              <a:rPr lang="el-GR" sz="2900" b="1" dirty="0" smtClean="0">
                <a:solidFill>
                  <a:srgbClr val="39A9AE"/>
                </a:solidFill>
                <a:latin typeface="Century Gothic" panose="020B0502020202020204" pitchFamily="34" charset="0"/>
              </a:rPr>
              <a:t>-</a:t>
            </a:r>
            <a:r>
              <a:rPr lang="el-GR" sz="2900" b="1" dirty="0" err="1" smtClean="0">
                <a:solidFill>
                  <a:srgbClr val="39A9AE"/>
                </a:solidFill>
                <a:latin typeface="Century Gothic" panose="020B0502020202020204" pitchFamily="34" charset="0"/>
              </a:rPr>
              <a:t>Ν.Χαλκηδόνας</a:t>
            </a:r>
            <a:endParaRPr lang="el-GR" sz="2900" b="1" dirty="0" smtClean="0">
              <a:solidFill>
                <a:srgbClr val="39A9AE"/>
              </a:solidFill>
              <a:latin typeface="Century Gothic" panose="020B0502020202020204" pitchFamily="34" charset="0"/>
            </a:endParaRP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l-GR" sz="2900" b="1" i="0" u="none" strike="noStrike" kern="1200" cap="none" spc="0" normalizeH="0" baseline="0" noProof="0" dirty="0" smtClean="0">
                <a:ln>
                  <a:noFill/>
                </a:ln>
                <a:solidFill>
                  <a:srgbClr val="39A9AE"/>
                </a:solidFill>
                <a:effectLst/>
                <a:uLnTx/>
                <a:uFillTx/>
                <a:latin typeface="Century Gothic" panose="020B0502020202020204" pitchFamily="34" charset="0"/>
                <a:ea typeface="+mj-ea"/>
                <a:cs typeface="+mj-cs"/>
              </a:rPr>
              <a:t>Μέλος </a:t>
            </a:r>
            <a:r>
              <a:rPr kumimoji="0" lang="el-GR" sz="2900" b="1" i="0" u="none" strike="noStrike" kern="1200" cap="none" spc="0" normalizeH="0" baseline="0" noProof="0" dirty="0" err="1" smtClean="0">
                <a:ln>
                  <a:noFill/>
                </a:ln>
                <a:solidFill>
                  <a:srgbClr val="39A9AE"/>
                </a:solidFill>
                <a:effectLst/>
                <a:uLnTx/>
                <a:uFillTx/>
                <a:latin typeface="Century Gothic" panose="020B0502020202020204" pitchFamily="34" charset="0"/>
                <a:ea typeface="+mj-ea"/>
                <a:cs typeface="+mj-cs"/>
              </a:rPr>
              <a:t>Επ.Επ.ΕΔΔΥΠΠΥ</a:t>
            </a:r>
            <a:r>
              <a:rPr kumimoji="0" lang="el-GR" sz="2900" b="1" i="0" u="none" strike="noStrike" kern="1200" cap="none" spc="0" normalizeH="0" baseline="0" noProof="0" dirty="0" smtClean="0">
                <a:ln>
                  <a:noFill/>
                </a:ln>
                <a:solidFill>
                  <a:srgbClr val="39A9AE"/>
                </a:solidFill>
                <a:effectLst/>
                <a:uLnTx/>
                <a:uFillTx/>
                <a:latin typeface="Century Gothic" panose="020B0502020202020204" pitchFamily="34" charset="0"/>
                <a:ea typeface="+mj-ea"/>
                <a:cs typeface="+mj-cs"/>
              </a:rPr>
              <a:t> </a:t>
            </a:r>
            <a:endParaRPr kumimoji="0" lang="en-US" sz="2900" b="1" i="0" u="none" strike="noStrike" kern="1200" cap="none" spc="0" normalizeH="0" baseline="0" noProof="0" dirty="0">
              <a:ln>
                <a:noFill/>
              </a:ln>
              <a:solidFill>
                <a:srgbClr val="39A9AE"/>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1026" name="Picture 1">
            <a:extLst>
              <a:ext uri="{FF2B5EF4-FFF2-40B4-BE49-F238E27FC236}">
                <a16:creationId xmlns:a16="http://schemas.microsoft.com/office/drawing/2014/main" xmlns="" id="{51FE8F53-DF1C-4FBD-9090-EB5DE7D12A8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00733" y="381058"/>
            <a:ext cx="17430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Î ÏÎ¿ÎµÏÎ¹ÏÎºÏÏÎ·ÏÎ· ÎµÎ¹ÎºÏÎ½Î±Ï"/>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04248" y="457591"/>
            <a:ext cx="1296144" cy="7987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1460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2960" y="286605"/>
            <a:ext cx="7543800" cy="856380"/>
          </a:xfrm>
        </p:spPr>
        <p:txBody>
          <a:bodyPr>
            <a:normAutofit/>
          </a:bodyPr>
          <a:lstStyle/>
          <a:p>
            <a:pPr algn="ctr"/>
            <a:r>
              <a:rPr lang="el-GR" sz="3200" b="1" dirty="0" smtClean="0">
                <a:solidFill>
                  <a:schemeClr val="accent2"/>
                </a:solidFill>
                <a:latin typeface="Verdana" pitchFamily="34" charset="0"/>
                <a:ea typeface="Verdana" pitchFamily="34" charset="0"/>
              </a:rPr>
              <a:t>Ψυχική υγεία και ευεξία</a:t>
            </a:r>
            <a:endParaRPr lang="el-GR" sz="3200" b="1" dirty="0">
              <a:solidFill>
                <a:schemeClr val="accent2"/>
              </a:solidFill>
              <a:latin typeface="Verdana" pitchFamily="34" charset="0"/>
              <a:ea typeface="Verdana" pitchFamily="34" charset="0"/>
            </a:endParaRPr>
          </a:p>
        </p:txBody>
      </p:sp>
      <p:sp>
        <p:nvSpPr>
          <p:cNvPr id="3" name="2 - Θέση περιεχομένου"/>
          <p:cNvSpPr>
            <a:spLocks noGrp="1"/>
          </p:cNvSpPr>
          <p:nvPr>
            <p:ph idx="1"/>
          </p:nvPr>
        </p:nvSpPr>
        <p:spPr>
          <a:xfrm>
            <a:off x="357158" y="1845734"/>
            <a:ext cx="8429683" cy="4023360"/>
          </a:xfrm>
        </p:spPr>
        <p:txBody>
          <a:bodyPr>
            <a:normAutofit lnSpcReduction="10000"/>
          </a:bodyPr>
          <a:lstStyle/>
          <a:p>
            <a:pPr>
              <a:buFont typeface="Wingdings" pitchFamily="2" charset="2"/>
              <a:buChar char="Ø"/>
            </a:pPr>
            <a:r>
              <a:rPr lang="el-GR" dirty="0" smtClean="0"/>
              <a:t> </a:t>
            </a:r>
            <a:r>
              <a:rPr lang="el-GR" sz="2400" b="1" dirty="0" smtClean="0">
                <a:latin typeface="Verdana" pitchFamily="34" charset="0"/>
                <a:ea typeface="Verdana" pitchFamily="34" charset="0"/>
              </a:rPr>
              <a:t>Ο πολεοδομικός σχεδιασμός και ο σχεδιασμός και η παροχή δημόσιων υπηρεσιών και </a:t>
            </a:r>
            <a:r>
              <a:rPr lang="el-GR" sz="2400" b="1" dirty="0" err="1" smtClean="0">
                <a:latin typeface="Verdana" pitchFamily="34" charset="0"/>
                <a:ea typeface="Verdana" pitchFamily="34" charset="0"/>
              </a:rPr>
              <a:t>στοχοθετημένων</a:t>
            </a:r>
            <a:r>
              <a:rPr lang="el-GR" sz="2400" b="1" dirty="0" smtClean="0">
                <a:latin typeface="Verdana" pitchFamily="34" charset="0"/>
                <a:ea typeface="Verdana" pitchFamily="34" charset="0"/>
              </a:rPr>
              <a:t> δράσεων σε επίπεδο πόλης έχουν σημαντικές επιπτώσεις στην ψυχική υγεία και την ευημερία των αστικών πληθυσμών. </a:t>
            </a:r>
          </a:p>
          <a:p>
            <a:pPr>
              <a:buFont typeface="Wingdings" pitchFamily="2" charset="2"/>
              <a:buChar char="Ø"/>
            </a:pPr>
            <a:r>
              <a:rPr lang="el-GR" sz="2400" b="1" dirty="0" smtClean="0">
                <a:latin typeface="Verdana" pitchFamily="34" charset="0"/>
                <a:ea typeface="Verdana" pitchFamily="34" charset="0"/>
              </a:rPr>
              <a:t>Η δράση σε αυτόν τον τομέα κυμαίνεται από την αντιμετώπιση των ψυχοκοινωνικών στοιχείων της συμφιλίωσης μετά τις συγκρούσεις στις πόλεις με την ενίσχυση της ένταξης, της συμμετοχής και της κοινωνικής συνοχής μεταξύ των ατόμων που υφίστανται ψυχικές διαταραχές ή αναπηρίες</a:t>
            </a:r>
            <a:endParaRPr lang="el-GR" sz="2400" b="1"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6632"/>
            <a:ext cx="9036496" cy="1301006"/>
          </a:xfrm>
        </p:spPr>
        <p:txBody>
          <a:bodyPr>
            <a:normAutofit/>
          </a:bodyPr>
          <a:lstStyle/>
          <a:p>
            <a:r>
              <a:rPr lang="el-GR" sz="2400" b="1" dirty="0" smtClean="0">
                <a:solidFill>
                  <a:schemeClr val="accent2"/>
                </a:solidFill>
                <a:latin typeface="Verdana" pitchFamily="34" charset="0"/>
                <a:ea typeface="Verdana" pitchFamily="34" charset="0"/>
              </a:rPr>
              <a:t>Βασικές διαστάσεις Ειρήνης και ειρηνικών κοινωνιών</a:t>
            </a:r>
            <a:endParaRPr lang="el-GR" sz="2400" b="1" dirty="0">
              <a:solidFill>
                <a:schemeClr val="accent2"/>
              </a:solidFill>
              <a:latin typeface="Verdana" pitchFamily="34" charset="0"/>
              <a:ea typeface="Verdana" pitchFamily="34" charset="0"/>
            </a:endParaRPr>
          </a:p>
        </p:txBody>
      </p:sp>
      <p:sp>
        <p:nvSpPr>
          <p:cNvPr id="3" name="2 - Θέση περιεχομένου"/>
          <p:cNvSpPr>
            <a:spLocks noGrp="1"/>
          </p:cNvSpPr>
          <p:nvPr>
            <p:ph idx="1"/>
          </p:nvPr>
        </p:nvSpPr>
        <p:spPr>
          <a:xfrm>
            <a:off x="457200" y="1628800"/>
            <a:ext cx="4257676" cy="4133850"/>
          </a:xfrm>
        </p:spPr>
        <p:txBody>
          <a:bodyPr/>
          <a:lstStyle/>
          <a:p>
            <a:endParaRPr lang="el-GR" b="1" dirty="0" smtClean="0"/>
          </a:p>
          <a:p>
            <a:r>
              <a:rPr lang="el-GR" sz="2000" b="1" dirty="0" smtClean="0">
                <a:latin typeface="Verdana" pitchFamily="34" charset="0"/>
                <a:ea typeface="Verdana" pitchFamily="34" charset="0"/>
              </a:rPr>
              <a:t>Κοινωνική </a:t>
            </a:r>
            <a:r>
              <a:rPr lang="el-GR" sz="2000" b="1" dirty="0">
                <a:latin typeface="Verdana" pitchFamily="34" charset="0"/>
                <a:ea typeface="Verdana" pitchFamily="34" charset="0"/>
              </a:rPr>
              <a:t>δικαιοσύνη</a:t>
            </a:r>
          </a:p>
          <a:p>
            <a:r>
              <a:rPr lang="el-GR" sz="2000" b="1" dirty="0">
                <a:latin typeface="Verdana" pitchFamily="34" charset="0"/>
                <a:ea typeface="Verdana" pitchFamily="34" charset="0"/>
              </a:rPr>
              <a:t>Κοινωνική συνοχή</a:t>
            </a:r>
          </a:p>
          <a:p>
            <a:r>
              <a:rPr lang="el-GR" sz="2000" b="1" dirty="0">
                <a:latin typeface="Verdana" pitchFamily="34" charset="0"/>
                <a:ea typeface="Verdana" pitchFamily="34" charset="0"/>
              </a:rPr>
              <a:t>Κοινωνική ανοχή</a:t>
            </a:r>
          </a:p>
          <a:p>
            <a:r>
              <a:rPr lang="el-GR" sz="2000" b="1" dirty="0">
                <a:latin typeface="Verdana" pitchFamily="34" charset="0"/>
                <a:ea typeface="Verdana" pitchFamily="34" charset="0"/>
              </a:rPr>
              <a:t>Κοινωνικός διάλογος</a:t>
            </a:r>
          </a:p>
          <a:p>
            <a:r>
              <a:rPr lang="el-GR" sz="2000" b="1" dirty="0">
                <a:latin typeface="Verdana" pitchFamily="34" charset="0"/>
                <a:ea typeface="Verdana" pitchFamily="34" charset="0"/>
              </a:rPr>
              <a:t>Οικοδόμηση συμμαχίας</a:t>
            </a:r>
          </a:p>
          <a:p>
            <a:r>
              <a:rPr lang="el-GR" sz="2000" b="1" dirty="0">
                <a:latin typeface="Verdana" pitchFamily="34" charset="0"/>
                <a:ea typeface="Verdana" pitchFamily="34" charset="0"/>
              </a:rPr>
              <a:t>Κοινωνική συναίνεση και διπλωματία των πόλεων</a:t>
            </a:r>
          </a:p>
        </p:txBody>
      </p:sp>
      <p:pic>
        <p:nvPicPr>
          <p:cNvPr id="5" name="4 - Εικόνα" descr="images.jpg"/>
          <p:cNvPicPr>
            <a:picLocks noChangeAspect="1"/>
          </p:cNvPicPr>
          <p:nvPr/>
        </p:nvPicPr>
        <p:blipFill>
          <a:blip r:embed="rId2"/>
          <a:stretch>
            <a:fillRect/>
          </a:stretch>
        </p:blipFill>
        <p:spPr>
          <a:xfrm>
            <a:off x="5000628" y="2071678"/>
            <a:ext cx="3357586" cy="2857520"/>
          </a:xfrm>
          <a:prstGeom prst="rect">
            <a:avLst/>
          </a:prstGeom>
        </p:spPr>
      </p:pic>
    </p:spTree>
    <p:extLst>
      <p:ext uri="{BB962C8B-B14F-4D97-AF65-F5344CB8AC3E}">
        <p14:creationId xmlns:p14="http://schemas.microsoft.com/office/powerpoint/2010/main" xmlns="" val="855826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2960" y="286605"/>
            <a:ext cx="7543800" cy="1070694"/>
          </a:xfrm>
        </p:spPr>
        <p:txBody>
          <a:bodyPr>
            <a:normAutofit/>
          </a:bodyPr>
          <a:lstStyle/>
          <a:p>
            <a:pPr algn="ctr"/>
            <a:r>
              <a:rPr lang="el-GR" sz="2800" b="1" dirty="0" smtClean="0">
                <a:solidFill>
                  <a:schemeClr val="accent2"/>
                </a:solidFill>
                <a:latin typeface="Verdana" pitchFamily="34" charset="0"/>
                <a:ea typeface="Verdana" pitchFamily="34" charset="0"/>
              </a:rPr>
              <a:t>Προτάσεις</a:t>
            </a:r>
            <a:endParaRPr lang="el-GR" sz="2800" b="1" dirty="0">
              <a:solidFill>
                <a:schemeClr val="accent2"/>
              </a:solidFill>
              <a:latin typeface="Verdana" pitchFamily="34" charset="0"/>
              <a:ea typeface="Verdana" pitchFamily="34" charset="0"/>
            </a:endParaRPr>
          </a:p>
        </p:txBody>
      </p:sp>
      <p:sp>
        <p:nvSpPr>
          <p:cNvPr id="3" name="Θέση περιεχομένου 2"/>
          <p:cNvSpPr>
            <a:spLocks noGrp="1"/>
          </p:cNvSpPr>
          <p:nvPr>
            <p:ph idx="1"/>
          </p:nvPr>
        </p:nvSpPr>
        <p:spPr/>
        <p:txBody>
          <a:bodyPr/>
          <a:lstStyle/>
          <a:p>
            <a:pPr>
              <a:buFont typeface="Wingdings" panose="05000000000000000000" pitchFamily="2" charset="2"/>
              <a:buChar char="v"/>
            </a:pPr>
            <a:r>
              <a:rPr lang="el-GR" sz="2400" b="1" dirty="0" smtClean="0">
                <a:latin typeface="Verdana" pitchFamily="34" charset="0"/>
                <a:ea typeface="Verdana" pitchFamily="34" charset="0"/>
              </a:rPr>
              <a:t>Υπηρεσίες υγείας</a:t>
            </a:r>
          </a:p>
          <a:p>
            <a:pPr>
              <a:buFont typeface="Wingdings" panose="05000000000000000000" pitchFamily="2" charset="2"/>
              <a:buChar char="v"/>
            </a:pPr>
            <a:r>
              <a:rPr lang="el-GR" sz="2400" b="1" dirty="0" smtClean="0">
                <a:latin typeface="Verdana" pitchFamily="34" charset="0"/>
                <a:ea typeface="Verdana" pitchFamily="34" charset="0"/>
              </a:rPr>
              <a:t>Χώροι με περισσότερο πράσινο</a:t>
            </a:r>
          </a:p>
          <a:p>
            <a:pPr>
              <a:buFont typeface="Wingdings" panose="05000000000000000000" pitchFamily="2" charset="2"/>
              <a:buChar char="v"/>
            </a:pPr>
            <a:r>
              <a:rPr lang="el-GR" sz="2400" b="1" dirty="0" smtClean="0">
                <a:latin typeface="Verdana" pitchFamily="34" charset="0"/>
                <a:ea typeface="Verdana" pitchFamily="34" charset="0"/>
              </a:rPr>
              <a:t>Πρόληψη βίας και τραυματισμών</a:t>
            </a:r>
          </a:p>
          <a:p>
            <a:pPr>
              <a:buFont typeface="Wingdings" panose="05000000000000000000" pitchFamily="2" charset="2"/>
              <a:buChar char="v"/>
            </a:pPr>
            <a:r>
              <a:rPr lang="el-GR" sz="2400" b="1" dirty="0" smtClean="0">
                <a:latin typeface="Verdana" pitchFamily="34" charset="0"/>
                <a:ea typeface="Verdana" pitchFamily="34" charset="0"/>
              </a:rPr>
              <a:t>Ανθρώπινη ασφάλεια</a:t>
            </a:r>
          </a:p>
          <a:p>
            <a:pPr>
              <a:buFont typeface="Wingdings" panose="05000000000000000000" pitchFamily="2" charset="2"/>
              <a:buChar char="v"/>
            </a:pPr>
            <a:r>
              <a:rPr lang="el-GR" sz="2400" b="1" dirty="0" smtClean="0">
                <a:latin typeface="Verdana" pitchFamily="34" charset="0"/>
                <a:ea typeface="Verdana" pitchFamily="34" charset="0"/>
              </a:rPr>
              <a:t>Υγειονομική ασφάλεια</a:t>
            </a:r>
          </a:p>
          <a:p>
            <a:pPr>
              <a:buFont typeface="Wingdings" panose="05000000000000000000" pitchFamily="2" charset="2"/>
              <a:buChar char="v"/>
            </a:pPr>
            <a:r>
              <a:rPr lang="el-GR" sz="2400" b="1" dirty="0" smtClean="0">
                <a:latin typeface="Verdana" pitchFamily="34" charset="0"/>
                <a:ea typeface="Verdana" pitchFamily="34" charset="0"/>
              </a:rPr>
              <a:t>Ψυχική υγεία και ευεξία</a:t>
            </a:r>
          </a:p>
          <a:p>
            <a:pPr>
              <a:buFont typeface="Wingdings" panose="05000000000000000000" pitchFamily="2" charset="2"/>
              <a:buChar char="v"/>
            </a:pPr>
            <a:endParaRPr lang="el-GR" sz="2000" dirty="0"/>
          </a:p>
        </p:txBody>
      </p:sp>
    </p:spTree>
    <p:extLst>
      <p:ext uri="{BB962C8B-B14F-4D97-AF65-F5344CB8AC3E}">
        <p14:creationId xmlns:p14="http://schemas.microsoft.com/office/powerpoint/2010/main" xmlns="" val="2493900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C:\Users\user04\Downloads\lia\1.jpg"/>
          <p:cNvPicPr>
            <a:picLocks noChangeAspect="1" noChangeArrowheads="1"/>
          </p:cNvPicPr>
          <p:nvPr/>
        </p:nvPicPr>
        <p:blipFill>
          <a:blip r:embed="rId2"/>
          <a:srcRect/>
          <a:stretch>
            <a:fillRect/>
          </a:stretch>
        </p:blipFill>
        <p:spPr bwMode="auto">
          <a:xfrm rot="5400000">
            <a:off x="1113776" y="879497"/>
            <a:ext cx="6844439" cy="511256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04\Downloads\lia\3.jpg"/>
          <p:cNvPicPr>
            <a:picLocks noGrp="1" noChangeAspect="1" noChangeArrowheads="1"/>
          </p:cNvPicPr>
          <p:nvPr>
            <p:ph idx="1"/>
          </p:nvPr>
        </p:nvPicPr>
        <p:blipFill>
          <a:blip r:embed="rId2"/>
          <a:srcRect/>
          <a:stretch>
            <a:fillRect/>
          </a:stretch>
        </p:blipFill>
        <p:spPr bwMode="auto">
          <a:xfrm rot="5400000">
            <a:off x="991383" y="1564393"/>
            <a:ext cx="7151511" cy="40227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Picture 3" descr="6.jpg"/>
          <p:cNvPicPr>
            <a:picLocks noChangeAspect="1"/>
          </p:cNvPicPr>
          <p:nvPr/>
        </p:nvPicPr>
        <p:blipFill>
          <a:blip r:embed="rId2"/>
          <a:stretch>
            <a:fillRect/>
          </a:stretch>
        </p:blipFill>
        <p:spPr>
          <a:xfrm>
            <a:off x="-1688526" y="360040"/>
            <a:ext cx="10832526" cy="609329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Picture 3" descr="5.jpg"/>
          <p:cNvPicPr>
            <a:picLocks noChangeAspect="1"/>
          </p:cNvPicPr>
          <p:nvPr/>
        </p:nvPicPr>
        <p:blipFill>
          <a:blip r:embed="rId2"/>
          <a:stretch>
            <a:fillRect/>
          </a:stretch>
        </p:blipFill>
        <p:spPr>
          <a:xfrm>
            <a:off x="-1615502" y="0"/>
            <a:ext cx="10759502" cy="605222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jpg"/>
          <p:cNvPicPr>
            <a:picLocks noGrp="1" noChangeAspect="1"/>
          </p:cNvPicPr>
          <p:nvPr>
            <p:ph idx="1"/>
          </p:nvPr>
        </p:nvPicPr>
        <p:blipFill>
          <a:blip r:embed="rId2"/>
          <a:stretch>
            <a:fillRect/>
          </a:stretch>
        </p:blipFill>
        <p:spPr>
          <a:xfrm>
            <a:off x="1018469" y="1846263"/>
            <a:ext cx="7151511" cy="402272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4" name="Picture 3" descr="20191114_153051(0).jpg"/>
          <p:cNvPicPr>
            <a:picLocks noChangeAspect="1"/>
          </p:cNvPicPr>
          <p:nvPr/>
        </p:nvPicPr>
        <p:blipFill>
          <a:blip r:embed="rId2"/>
          <a:stretch>
            <a:fillRect/>
          </a:stretch>
        </p:blipFill>
        <p:spPr>
          <a:xfrm>
            <a:off x="0" y="-315416"/>
            <a:ext cx="9144000" cy="717341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0942" y="116632"/>
            <a:ext cx="8229600" cy="1301006"/>
          </a:xfrm>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7484" y="116632"/>
            <a:ext cx="9116516" cy="5645993"/>
          </a:xfrm>
        </p:spPr>
      </p:pic>
    </p:spTree>
    <p:extLst>
      <p:ext uri="{BB962C8B-B14F-4D97-AF65-F5344CB8AC3E}">
        <p14:creationId xmlns:p14="http://schemas.microsoft.com/office/powerpoint/2010/main" xmlns="" val="3025968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45719" cy="6539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635896" y="980728"/>
            <a:ext cx="5400600" cy="4956293"/>
          </a:xfrm>
          <a:prstGeom prst="rect">
            <a:avLst/>
          </a:prstGeom>
        </p:spPr>
        <p:txBody>
          <a:bodyPr wrap="square">
            <a:spAutoFit/>
          </a:bodyPr>
          <a:lstStyle/>
          <a:p>
            <a:pPr lvl="0" eaLnBrk="0" hangingPunct="0">
              <a:lnSpc>
                <a:spcPct val="107000"/>
              </a:lnSpc>
              <a:spcAft>
                <a:spcPts val="800"/>
              </a:spcAft>
              <a:defRPr/>
            </a:pPr>
            <a:r>
              <a:rPr lang="el-GR" altLang="en-US" b="1" dirty="0">
                <a:solidFill>
                  <a:srgbClr val="0070C0"/>
                </a:solidFill>
                <a:effectLst>
                  <a:outerShdw blurRad="38100" dist="38100" dir="2700000" algn="tl">
                    <a:srgbClr val="000000">
                      <a:alpha val="43137"/>
                    </a:srgbClr>
                  </a:outerShdw>
                </a:effectLst>
                <a:latin typeface="Verdana"/>
                <a:ea typeface="Calibri" panose="020F0502020204030204" pitchFamily="34" charset="0"/>
                <a:cs typeface="Times New Roman" panose="02020603050405020304" pitchFamily="18" charset="0"/>
              </a:rPr>
              <a:t>Ειρήνη</a:t>
            </a:r>
            <a:endParaRPr lang="en-US" altLang="en-US" b="1" dirty="0">
              <a:solidFill>
                <a:srgbClr val="0070C0"/>
              </a:solidFill>
              <a:effectLst>
                <a:outerShdw blurRad="38100" dist="38100" dir="2700000" algn="tl">
                  <a:srgbClr val="000000">
                    <a:alpha val="43137"/>
                  </a:srgbClr>
                </a:outerShdw>
              </a:effectLst>
              <a:latin typeface="Verdana"/>
              <a:ea typeface="Calibri" panose="020F0502020204030204" pitchFamily="34" charset="0"/>
              <a:cs typeface="Times New Roman" panose="02020603050405020304" pitchFamily="18" charset="0"/>
            </a:endParaRPr>
          </a:p>
          <a:p>
            <a:pPr lvl="0" eaLnBrk="0" hangingPunct="0">
              <a:lnSpc>
                <a:spcPct val="107000"/>
              </a:lnSpc>
              <a:spcAft>
                <a:spcPts val="800"/>
              </a:spcAft>
              <a:defRPr/>
            </a:pPr>
            <a:r>
              <a:rPr lang="el-GR"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rPr>
              <a:t>Μια υγιής πόλη προάγει και διατηρεί την ειρήνη σε όλες τις δράσεις, τις πολιτικές και τα συστήματα της. </a:t>
            </a:r>
          </a:p>
          <a:p>
            <a:pPr lvl="0" eaLnBrk="0" hangingPunct="0">
              <a:lnSpc>
                <a:spcPct val="107000"/>
              </a:lnSpc>
              <a:spcAft>
                <a:spcPts val="800"/>
              </a:spcAft>
              <a:defRPr/>
            </a:pPr>
            <a:r>
              <a:rPr lang="el-GR"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rPr>
              <a:t>Αυτό περιλαμβάνει:</a:t>
            </a:r>
            <a:endParaRPr lang="en-US"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endParaRPr>
          </a:p>
          <a:p>
            <a:pPr lvl="0" eaLnBrk="0" hangingPunct="0">
              <a:lnSpc>
                <a:spcPct val="107000"/>
              </a:lnSpc>
              <a:spcAft>
                <a:spcPts val="800"/>
              </a:spcAft>
              <a:defRPr/>
            </a:pPr>
            <a:r>
              <a:rPr lang="el-GR"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rPr>
              <a:t> </a:t>
            </a:r>
            <a:endParaRPr lang="en-US"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endParaRPr>
          </a:p>
          <a:p>
            <a:pPr marL="342900" lvl="0" indent="-342900" eaLnBrk="0" hangingPunct="0">
              <a:lnSpc>
                <a:spcPct val="107000"/>
              </a:lnSpc>
              <a:spcAft>
                <a:spcPts val="800"/>
              </a:spcAft>
              <a:defRPr/>
            </a:pPr>
            <a:r>
              <a:rPr lang="el-GR"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rPr>
              <a:t>Θεσμούς και σύστημα  διακυβέρνησης που δίνουν προτεραιότητα στην κοινωνική δικαιοσύνη και τη συμμετοχή χωρίς αποκλεισμούς ·</a:t>
            </a:r>
            <a:endParaRPr lang="en-US"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endParaRPr>
          </a:p>
          <a:p>
            <a:pPr marL="342900" lvl="0" indent="-342900" eaLnBrk="0" hangingPunct="0">
              <a:lnSpc>
                <a:spcPct val="107000"/>
              </a:lnSpc>
              <a:spcAft>
                <a:spcPts val="800"/>
              </a:spcAft>
              <a:defRPr/>
            </a:pPr>
            <a:r>
              <a:rPr lang="el-GR"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rPr>
              <a:t>την προώθηση  πολιτιστικών προτύπων  ένταξης και ισότητας, μια ισότιμη προσέγγιση μη εκμετάλλευσης·</a:t>
            </a:r>
            <a:endParaRPr lang="en-US"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endParaRPr>
          </a:p>
          <a:p>
            <a:pPr marL="342900" lvl="0" indent="-342900" eaLnBrk="0" hangingPunct="0">
              <a:lnSpc>
                <a:spcPct val="107000"/>
              </a:lnSpc>
              <a:spcAft>
                <a:spcPts val="800"/>
              </a:spcAft>
              <a:defRPr/>
            </a:pPr>
            <a:r>
              <a:rPr lang="el-GR"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rPr>
              <a:t>την επίσημη διακυβέρνηση και τα κοινωνικά πρότυπα που αντιμετωπίζουν τη διαφθορά, τις διακρίσεις και όλες τις μορφές βίας.</a:t>
            </a:r>
            <a:endParaRPr lang="en-US" altLang="en-US" sz="1600" b="1" dirty="0">
              <a:solidFill>
                <a:schemeClr val="tx1">
                  <a:lumMod val="75000"/>
                  <a:lumOff val="25000"/>
                </a:schemeClr>
              </a:solidFill>
              <a:latin typeface="Verdana"/>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a:srcRect/>
          <a:stretch>
            <a:fillRect/>
          </a:stretch>
        </p:blipFill>
        <p:spPr bwMode="auto">
          <a:xfrm>
            <a:off x="642910" y="500042"/>
            <a:ext cx="2857520" cy="5357850"/>
          </a:xfrm>
          <a:prstGeom prst="rect">
            <a:avLst/>
          </a:prstGeom>
          <a:noFill/>
          <a:ln w="9525">
            <a:noFill/>
            <a:miter lim="800000"/>
            <a:headEnd/>
            <a:tailEnd/>
          </a:ln>
          <a:effectLst/>
        </p:spPr>
      </p:pic>
    </p:spTree>
    <p:extLst>
      <p:ext uri="{BB962C8B-B14F-4D97-AF65-F5344CB8AC3E}">
        <p14:creationId xmlns:p14="http://schemas.microsoft.com/office/powerpoint/2010/main" xmlns="" val="884501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9144" y="260648"/>
            <a:ext cx="9114855" cy="5184576"/>
          </a:xfrm>
        </p:spPr>
      </p:pic>
    </p:spTree>
    <p:extLst>
      <p:ext uri="{BB962C8B-B14F-4D97-AF65-F5344CB8AC3E}">
        <p14:creationId xmlns:p14="http://schemas.microsoft.com/office/powerpoint/2010/main" xmlns="" val="3369465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b="1" dirty="0" smtClean="0">
                <a:solidFill>
                  <a:schemeClr val="accent2"/>
                </a:solidFill>
                <a:latin typeface="Verdana" pitchFamily="34" charset="0"/>
                <a:ea typeface="Verdana" pitchFamily="34" charset="0"/>
              </a:rPr>
              <a:t>Ειρήνη</a:t>
            </a:r>
            <a:endParaRPr lang="el-GR" sz="4000" dirty="0"/>
          </a:p>
        </p:txBody>
      </p:sp>
      <p:sp>
        <p:nvSpPr>
          <p:cNvPr id="3" name="2 - Θέση περιεχομένου"/>
          <p:cNvSpPr>
            <a:spLocks noGrp="1"/>
          </p:cNvSpPr>
          <p:nvPr>
            <p:ph idx="1"/>
          </p:nvPr>
        </p:nvSpPr>
        <p:spPr>
          <a:xfrm>
            <a:off x="142845" y="1845734"/>
            <a:ext cx="8715436" cy="4023360"/>
          </a:xfrm>
        </p:spPr>
        <p:txBody>
          <a:bodyPr/>
          <a:lstStyle/>
          <a:p>
            <a:r>
              <a:rPr lang="el-GR" b="1" dirty="0" smtClean="0">
                <a:latin typeface="Verdana" pitchFamily="34" charset="0"/>
                <a:ea typeface="Verdana" pitchFamily="34" charset="0"/>
              </a:rPr>
              <a:t>Πρόκειται για ένα νέο θέμα για τη φάση VII, των οποίων οι τομείς προτεραιότητας παρουσιάστηκαν και εγκρίθηκαν στη διάσκεψη για τις Υγιείς πόλεις στο Μπέλφαστ, Βόρεια Ιρλανδία, Ηνωμένο Βασίλειο τον Οκτώβριο του 2018. </a:t>
            </a:r>
          </a:p>
          <a:p>
            <a:r>
              <a:rPr lang="el-GR" b="1" dirty="0" smtClean="0">
                <a:solidFill>
                  <a:schemeClr val="accent2"/>
                </a:solidFill>
                <a:latin typeface="Verdana" pitchFamily="34" charset="0"/>
                <a:ea typeface="Verdana" pitchFamily="34" charset="0"/>
              </a:rPr>
              <a:t>Το θέμα αυτό αναγνωρίζει ότι η ειρήνη δεν είναι μόνο η απουσία πολέμου και τονίζει οι βασικές διαστάσεις της ειρήνης και των ειρηνικών κοινωνιών - η κοινωνική δικαιοσύνη, η δικαιοσύνη, η ανοχή, ο διάλογος, η οικοδόμηση συμμαχιών, η συναίνεση και η διπλωματία των πόλεων</a:t>
            </a:r>
            <a:endParaRPr lang="el-GR" dirty="0">
              <a:solidFill>
                <a:schemeClr val="accent2"/>
              </a:solidFill>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86605"/>
            <a:ext cx="7866726" cy="1070694"/>
          </a:xfrm>
        </p:spPr>
        <p:txBody>
          <a:bodyPr>
            <a:normAutofit/>
          </a:bodyPr>
          <a:lstStyle/>
          <a:p>
            <a:r>
              <a:rPr lang="el-GR" sz="3200" b="1" dirty="0" smtClean="0">
                <a:solidFill>
                  <a:schemeClr val="accent2"/>
                </a:solidFill>
                <a:latin typeface="Verdana" pitchFamily="34" charset="0"/>
                <a:ea typeface="Verdana" pitchFamily="34" charset="0"/>
              </a:rPr>
              <a:t>Η υγεία ως γέφυρα για την ειρήνη</a:t>
            </a:r>
            <a:endParaRPr lang="el-GR" sz="3200" b="1" dirty="0">
              <a:solidFill>
                <a:schemeClr val="accent2"/>
              </a:solidFill>
              <a:latin typeface="Verdana" pitchFamily="34" charset="0"/>
              <a:ea typeface="Verdana" pitchFamily="34" charset="0"/>
            </a:endParaRPr>
          </a:p>
        </p:txBody>
      </p:sp>
      <p:sp>
        <p:nvSpPr>
          <p:cNvPr id="3" name="2 - Θέση περιεχομένου"/>
          <p:cNvSpPr>
            <a:spLocks noGrp="1"/>
          </p:cNvSpPr>
          <p:nvPr>
            <p:ph idx="1"/>
          </p:nvPr>
        </p:nvSpPr>
        <p:spPr>
          <a:xfrm>
            <a:off x="142844" y="1845734"/>
            <a:ext cx="8786873" cy="4023360"/>
          </a:xfrm>
        </p:spPr>
        <p:txBody>
          <a:bodyPr>
            <a:normAutofit lnSpcReduction="10000"/>
          </a:bodyPr>
          <a:lstStyle/>
          <a:p>
            <a:pPr>
              <a:buFont typeface="Wingdings" pitchFamily="2" charset="2"/>
              <a:buChar char="Ø"/>
            </a:pPr>
            <a:r>
              <a:rPr lang="el-GR" sz="2400" b="1" dirty="0" smtClean="0">
                <a:solidFill>
                  <a:schemeClr val="tx1">
                    <a:lumMod val="65000"/>
                    <a:lumOff val="35000"/>
                  </a:schemeClr>
                </a:solidFill>
                <a:latin typeface="Verdana" pitchFamily="34" charset="0"/>
                <a:ea typeface="Verdana" pitchFamily="34" charset="0"/>
              </a:rPr>
              <a:t>Είναι ένα πολυδιάστατο πλαίσιο πολιτικής και σχεδιασμού που υποστηρίζει τους εργαζόμενους στον τομέα της υγείας στην παροχή προγραμμάτων υγείας σε καταστάσεις σύγκρουσης και μετά από συγκρούσεις και συμβάλλει επίσης στην οικοδόμηση της ειρήνης. </a:t>
            </a:r>
            <a:endParaRPr lang="en-US" sz="2400" b="1" dirty="0" smtClean="0">
              <a:solidFill>
                <a:schemeClr val="tx1">
                  <a:lumMod val="65000"/>
                  <a:lumOff val="35000"/>
                </a:schemeClr>
              </a:solidFill>
              <a:latin typeface="Verdana" pitchFamily="34" charset="0"/>
              <a:ea typeface="Verdana" pitchFamily="34" charset="0"/>
            </a:endParaRPr>
          </a:p>
          <a:p>
            <a:pPr>
              <a:buFont typeface="Wingdings" pitchFamily="2" charset="2"/>
              <a:buChar char="Ø"/>
            </a:pPr>
            <a:r>
              <a:rPr lang="el-GR" sz="2400" b="1" dirty="0" smtClean="0">
                <a:solidFill>
                  <a:schemeClr val="tx1">
                    <a:lumMod val="65000"/>
                    <a:lumOff val="35000"/>
                  </a:schemeClr>
                </a:solidFill>
                <a:latin typeface="Verdana" pitchFamily="34" charset="0"/>
                <a:ea typeface="Verdana" pitchFamily="34" charset="0"/>
              </a:rPr>
              <a:t>Χρησιμοποιεί υπηρεσίες υγείας για να αποτρέψει την εμφάνιση συγκρούσεων και ριζοσπαστικοποίησης, να οικοδομήσει ειρήνη και να προωθήσει την ασφάλεια - συμπεριλαμβανομένης της ασφάλειας της υγείας και της κοινωνικής συνοχής</a:t>
            </a:r>
            <a:endParaRPr lang="el-GR" sz="2400" b="1" dirty="0">
              <a:solidFill>
                <a:schemeClr val="tx1">
                  <a:lumMod val="65000"/>
                  <a:lumOff val="35000"/>
                </a:schemeClr>
              </a:solidFill>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2960" y="286605"/>
            <a:ext cx="7543800" cy="927818"/>
          </a:xfrm>
        </p:spPr>
        <p:txBody>
          <a:bodyPr>
            <a:normAutofit/>
          </a:bodyPr>
          <a:lstStyle/>
          <a:p>
            <a:r>
              <a:rPr lang="el-GR" sz="3200" b="1" dirty="0" smtClean="0">
                <a:solidFill>
                  <a:schemeClr val="accent2"/>
                </a:solidFill>
                <a:latin typeface="Verdana" pitchFamily="34" charset="0"/>
                <a:ea typeface="Verdana" pitchFamily="34" charset="0"/>
              </a:rPr>
              <a:t>Η ειρήνη μέσα από υγιείς τόπους</a:t>
            </a:r>
            <a:endParaRPr lang="el-GR" sz="3200" b="1" dirty="0">
              <a:solidFill>
                <a:schemeClr val="accent2"/>
              </a:solidFill>
              <a:latin typeface="Verdana" pitchFamily="34" charset="0"/>
              <a:ea typeface="Verdana" pitchFamily="34" charset="0"/>
            </a:endParaRPr>
          </a:p>
        </p:txBody>
      </p:sp>
      <p:sp>
        <p:nvSpPr>
          <p:cNvPr id="3" name="2 - Θέση περιεχομένου"/>
          <p:cNvSpPr>
            <a:spLocks noGrp="1"/>
          </p:cNvSpPr>
          <p:nvPr>
            <p:ph idx="1"/>
          </p:nvPr>
        </p:nvSpPr>
        <p:spPr>
          <a:xfrm>
            <a:off x="142844" y="1845734"/>
            <a:ext cx="8858311" cy="4023360"/>
          </a:xfrm>
        </p:spPr>
        <p:txBody>
          <a:bodyPr>
            <a:normAutofit/>
          </a:bodyPr>
          <a:lstStyle/>
          <a:p>
            <a:pPr>
              <a:buFont typeface="Wingdings" pitchFamily="2" charset="2"/>
              <a:buChar char="Ø"/>
            </a:pPr>
            <a:r>
              <a:rPr lang="el-GR" sz="2400" b="1" dirty="0" smtClean="0">
                <a:latin typeface="Verdana" pitchFamily="34" charset="0"/>
                <a:ea typeface="Verdana" pitchFamily="34" charset="0"/>
              </a:rPr>
              <a:t>Ο πολεοδομικός σχεδιασμός, ο χωροταξικός σχεδιασμός και ο αστικός σχεδιασμός αποτελούν εργαλεία που διατίθενται στις τοπικές κυβερνήσεις για την ενίσχυση της κοινωνικής συνοχής, της κοινωνικής εμπιστοσύνης, της ανθεκτικότητας της κοινότητας, των ειρηνικών κοινοτήτων και της ευημερίας του πληθυσμού. </a:t>
            </a:r>
          </a:p>
          <a:p>
            <a:pPr>
              <a:buFont typeface="Wingdings" pitchFamily="2" charset="2"/>
              <a:buChar char="Ø"/>
            </a:pPr>
            <a:r>
              <a:rPr lang="el-GR" sz="2400" b="1" dirty="0" smtClean="0">
                <a:latin typeface="Verdana" pitchFamily="34" charset="0"/>
                <a:ea typeface="Verdana" pitchFamily="34" charset="0"/>
              </a:rPr>
              <a:t>Αυτό περιλαμβάνει την ενίσχυση της κοινωνικής συνοχής μέσω της ένταξης με βάση τον τόπο και της παγκόσμιας κάλυψης και πρόσβασης στην υγεία.</a:t>
            </a:r>
            <a:endParaRPr lang="el-GR" sz="2400" b="1"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2960" y="286605"/>
            <a:ext cx="7543800" cy="927818"/>
          </a:xfrm>
        </p:spPr>
        <p:txBody>
          <a:bodyPr>
            <a:normAutofit/>
          </a:bodyPr>
          <a:lstStyle/>
          <a:p>
            <a:r>
              <a:rPr lang="el-GR" sz="3200" b="1" dirty="0" smtClean="0">
                <a:solidFill>
                  <a:schemeClr val="accent2"/>
                </a:solidFill>
                <a:latin typeface="Verdana" pitchFamily="34" charset="0"/>
                <a:ea typeface="Verdana" pitchFamily="34" charset="0"/>
              </a:rPr>
              <a:t>Πρόληψη βίας και τραυματισμών</a:t>
            </a:r>
            <a:endParaRPr lang="el-GR" sz="3200" b="1" dirty="0">
              <a:solidFill>
                <a:schemeClr val="accent2"/>
              </a:solidFill>
              <a:latin typeface="Verdana" pitchFamily="34" charset="0"/>
              <a:ea typeface="Verdana" pitchFamily="34" charset="0"/>
            </a:endParaRPr>
          </a:p>
        </p:txBody>
      </p:sp>
      <p:sp>
        <p:nvSpPr>
          <p:cNvPr id="3" name="2 - Θέση περιεχομένου"/>
          <p:cNvSpPr>
            <a:spLocks noGrp="1"/>
          </p:cNvSpPr>
          <p:nvPr>
            <p:ph idx="1"/>
          </p:nvPr>
        </p:nvSpPr>
        <p:spPr>
          <a:xfrm>
            <a:off x="142844" y="1845734"/>
            <a:ext cx="8786873" cy="4023360"/>
          </a:xfrm>
        </p:spPr>
        <p:txBody>
          <a:bodyPr/>
          <a:lstStyle/>
          <a:p>
            <a:pPr>
              <a:buFont typeface="Wingdings" pitchFamily="2" charset="2"/>
              <a:buChar char="Ø"/>
            </a:pPr>
            <a:r>
              <a:rPr lang="el-GR" sz="2400" b="1" dirty="0" smtClean="0">
                <a:latin typeface="Verdana" pitchFamily="34" charset="0"/>
                <a:ea typeface="Verdana" pitchFamily="34" charset="0"/>
              </a:rPr>
              <a:t>Η βία και οι ακούσιοι τραυματισμοί προκαλούν σημαντικό θάνατο, πόνο και αναπηρία στον άνθρωπο στις πόλεις.</a:t>
            </a:r>
          </a:p>
          <a:p>
            <a:pPr>
              <a:buFont typeface="Wingdings" pitchFamily="2" charset="2"/>
              <a:buChar char="Ø"/>
            </a:pPr>
            <a:r>
              <a:rPr lang="el-GR" sz="2400" b="1" dirty="0" smtClean="0">
                <a:latin typeface="Verdana" pitchFamily="34" charset="0"/>
                <a:ea typeface="Verdana" pitchFamily="34" charset="0"/>
              </a:rPr>
              <a:t>Οι προσπάθειες στον τομέα αυτό περιλαμβάνουν την πρόληψη της βίας κατά των παιδιών, της βίας του οικείου συντρόφου, της βίας λόγω φύλου, της ομιλίας του μίσους, του εκφοβισμού και της εξαναγκασμού και της εχθρότητας έναντι των μεταναστών και των προσφύγων.</a:t>
            </a:r>
            <a:endParaRPr lang="el-GR" sz="2400" b="1"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2960" y="286605"/>
            <a:ext cx="7543800" cy="927818"/>
          </a:xfrm>
        </p:spPr>
        <p:txBody>
          <a:bodyPr>
            <a:normAutofit/>
          </a:bodyPr>
          <a:lstStyle/>
          <a:p>
            <a:pPr algn="ctr"/>
            <a:r>
              <a:rPr lang="el-GR" sz="3200" b="1" dirty="0" smtClean="0">
                <a:solidFill>
                  <a:schemeClr val="accent2"/>
                </a:solidFill>
                <a:latin typeface="Verdana" pitchFamily="34" charset="0"/>
                <a:ea typeface="Verdana" pitchFamily="34" charset="0"/>
              </a:rPr>
              <a:t>Ανθρώπινη ασφάλεια</a:t>
            </a:r>
            <a:endParaRPr lang="el-GR" sz="3200" b="1" dirty="0">
              <a:solidFill>
                <a:schemeClr val="accent2"/>
              </a:solidFill>
              <a:latin typeface="Verdana" pitchFamily="34" charset="0"/>
              <a:ea typeface="Verdana" pitchFamily="34" charset="0"/>
            </a:endParaRPr>
          </a:p>
        </p:txBody>
      </p:sp>
      <p:sp>
        <p:nvSpPr>
          <p:cNvPr id="3" name="2 - Θέση περιεχομένου"/>
          <p:cNvSpPr>
            <a:spLocks noGrp="1"/>
          </p:cNvSpPr>
          <p:nvPr>
            <p:ph idx="1"/>
          </p:nvPr>
        </p:nvSpPr>
        <p:spPr>
          <a:xfrm>
            <a:off x="500033" y="1714488"/>
            <a:ext cx="8215371" cy="4154606"/>
          </a:xfrm>
        </p:spPr>
        <p:txBody>
          <a:bodyPr>
            <a:normAutofit/>
          </a:bodyPr>
          <a:lstStyle/>
          <a:p>
            <a:pPr>
              <a:buFont typeface="Wingdings" pitchFamily="2" charset="2"/>
              <a:buChar char="Ø"/>
            </a:pPr>
            <a:r>
              <a:rPr lang="el-GR" sz="2400" b="1" dirty="0" smtClean="0">
                <a:latin typeface="Verdana" pitchFamily="34" charset="0"/>
                <a:ea typeface="Verdana" pitchFamily="34" charset="0"/>
              </a:rPr>
              <a:t>Η ανθρώπινη ασφάλεια είναι μια πολυδιάστατη έννοια που αναφέρεται σε μια κατάσταση ολοκληρωμένης ευημερίας. </a:t>
            </a:r>
            <a:endParaRPr lang="en-US" sz="2400" b="1" dirty="0" smtClean="0">
              <a:latin typeface="Verdana" pitchFamily="34" charset="0"/>
              <a:ea typeface="Verdana" pitchFamily="34" charset="0"/>
            </a:endParaRPr>
          </a:p>
          <a:p>
            <a:pPr>
              <a:buNone/>
            </a:pPr>
            <a:endParaRPr lang="el-GR" sz="2400" b="1" dirty="0" smtClean="0">
              <a:latin typeface="Verdana" pitchFamily="34" charset="0"/>
              <a:ea typeface="Verdana" pitchFamily="34" charset="0"/>
            </a:endParaRPr>
          </a:p>
          <a:p>
            <a:pPr>
              <a:buFont typeface="Wingdings" pitchFamily="2" charset="2"/>
              <a:buChar char="Ø"/>
            </a:pPr>
            <a:r>
              <a:rPr lang="el-GR" sz="2400" b="1" dirty="0" smtClean="0">
                <a:latin typeface="Verdana" pitchFamily="34" charset="0"/>
                <a:ea typeface="Verdana" pitchFamily="34" charset="0"/>
              </a:rPr>
              <a:t>Περιλαμβάνει στοιχεία που κυμαίνονται από τη σωματική ασφάλεια και την απασχόληση έως την επισιτιστική ασφάλεια και την πρόσβαση σε βασικές υπηρεσίες, όπως η υγειονομική περίθαλψη και το καθαρό νερό.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2960" y="286605"/>
            <a:ext cx="7543800" cy="927818"/>
          </a:xfrm>
        </p:spPr>
        <p:txBody>
          <a:bodyPr>
            <a:normAutofit/>
          </a:bodyPr>
          <a:lstStyle/>
          <a:p>
            <a:pPr algn="ctr"/>
            <a:r>
              <a:rPr lang="el-GR" sz="3600" b="1" dirty="0" smtClean="0">
                <a:solidFill>
                  <a:schemeClr val="accent2"/>
                </a:solidFill>
                <a:latin typeface="Verdana" pitchFamily="34" charset="0"/>
                <a:ea typeface="Verdana" pitchFamily="34" charset="0"/>
              </a:rPr>
              <a:t>Ανθρώπινη ασφάλεια</a:t>
            </a:r>
            <a:endParaRPr lang="el-GR" sz="3600" dirty="0"/>
          </a:p>
        </p:txBody>
      </p:sp>
      <p:sp>
        <p:nvSpPr>
          <p:cNvPr id="3" name="2 - Θέση περιεχομένου"/>
          <p:cNvSpPr>
            <a:spLocks noGrp="1"/>
          </p:cNvSpPr>
          <p:nvPr>
            <p:ph idx="1"/>
          </p:nvPr>
        </p:nvSpPr>
        <p:spPr>
          <a:xfrm>
            <a:off x="500034" y="1845734"/>
            <a:ext cx="8215369" cy="4023360"/>
          </a:xfrm>
        </p:spPr>
        <p:txBody>
          <a:bodyPr/>
          <a:lstStyle/>
          <a:p>
            <a:pPr>
              <a:buFont typeface="Wingdings" pitchFamily="2" charset="2"/>
              <a:buChar char="Ø"/>
            </a:pPr>
            <a:r>
              <a:rPr lang="el-GR" b="1" dirty="0" smtClean="0">
                <a:solidFill>
                  <a:schemeClr val="tx1">
                    <a:lumMod val="65000"/>
                    <a:lumOff val="35000"/>
                  </a:schemeClr>
                </a:solidFill>
                <a:latin typeface="Verdana" pitchFamily="34" charset="0"/>
                <a:ea typeface="Verdana" pitchFamily="34" charset="0"/>
              </a:rPr>
              <a:t>Η προσέγγιση της ανάπτυξης της ανθρώπινης ασφάλειας λαμβάνει υπόψη τις στενές αλληλεξαρτήσεις μεταξύ των στοιχείων που χρειάζονται οι άνθρωποι για να ζήσουν χωρίς φόβο, χωρίς στέρηση και με αξιοπρέπεια.</a:t>
            </a:r>
            <a:endParaRPr lang="en-US" b="1" dirty="0" smtClean="0">
              <a:solidFill>
                <a:schemeClr val="tx1">
                  <a:lumMod val="65000"/>
                  <a:lumOff val="35000"/>
                </a:schemeClr>
              </a:solidFill>
              <a:latin typeface="Verdana" pitchFamily="34" charset="0"/>
              <a:ea typeface="Verdana" pitchFamily="34" charset="0"/>
            </a:endParaRPr>
          </a:p>
          <a:p>
            <a:pPr>
              <a:buNone/>
            </a:pPr>
            <a:endParaRPr lang="el-GR" b="1" dirty="0" smtClean="0">
              <a:solidFill>
                <a:schemeClr val="tx1">
                  <a:lumMod val="65000"/>
                  <a:lumOff val="35000"/>
                </a:schemeClr>
              </a:solidFill>
              <a:latin typeface="Verdana" pitchFamily="34" charset="0"/>
              <a:ea typeface="Verdana" pitchFamily="34" charset="0"/>
            </a:endParaRPr>
          </a:p>
          <a:p>
            <a:pPr>
              <a:buFont typeface="Wingdings" pitchFamily="2" charset="2"/>
              <a:buChar char="Ø"/>
            </a:pPr>
            <a:r>
              <a:rPr lang="el-GR" b="1" dirty="0" smtClean="0">
                <a:solidFill>
                  <a:schemeClr val="tx1">
                    <a:lumMod val="65000"/>
                    <a:lumOff val="35000"/>
                  </a:schemeClr>
                </a:solidFill>
                <a:latin typeface="Verdana" pitchFamily="34" charset="0"/>
                <a:ea typeface="Verdana" pitchFamily="34" charset="0"/>
              </a:rPr>
              <a:t> Επιδιώκει λύσεις για την οικοδόμηση ετοιμότητας και αντίδρασης σε περιπτώσεις έκτακτης ανάγκης :το νερό, την ασφάλεια των τροφίμων και της ενέργειας , ατομική και συλλογική ανθεκτικότητα έναντι φυσικών καταστροφών και τρομοκρατικών ενεργειών</a:t>
            </a:r>
            <a:r>
              <a:rPr lang="el-GR" dirty="0" smtClean="0"/>
              <a:t>.</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2960" y="286605"/>
            <a:ext cx="7543800" cy="1142132"/>
          </a:xfrm>
        </p:spPr>
        <p:txBody>
          <a:bodyPr>
            <a:normAutofit/>
          </a:bodyPr>
          <a:lstStyle/>
          <a:p>
            <a:pPr algn="ctr"/>
            <a:r>
              <a:rPr lang="el-GR" sz="3200" b="1" dirty="0" smtClean="0">
                <a:solidFill>
                  <a:schemeClr val="accent2"/>
                </a:solidFill>
                <a:latin typeface="Verdana" pitchFamily="34" charset="0"/>
                <a:ea typeface="Verdana" pitchFamily="34" charset="0"/>
              </a:rPr>
              <a:t>Ασφάλεια στην υγεία</a:t>
            </a:r>
            <a:endParaRPr lang="el-GR" sz="3200" b="1" dirty="0">
              <a:solidFill>
                <a:schemeClr val="accent2"/>
              </a:solidFill>
              <a:latin typeface="Verdana" pitchFamily="34" charset="0"/>
              <a:ea typeface="Verdana" pitchFamily="34" charset="0"/>
            </a:endParaRPr>
          </a:p>
        </p:txBody>
      </p:sp>
      <p:sp>
        <p:nvSpPr>
          <p:cNvPr id="3" name="2 - Θέση περιεχομένου"/>
          <p:cNvSpPr>
            <a:spLocks noGrp="1"/>
          </p:cNvSpPr>
          <p:nvPr>
            <p:ph idx="1"/>
          </p:nvPr>
        </p:nvSpPr>
        <p:spPr>
          <a:xfrm>
            <a:off x="285720" y="1845734"/>
            <a:ext cx="8643997" cy="4023360"/>
          </a:xfrm>
        </p:spPr>
        <p:txBody>
          <a:bodyPr>
            <a:noAutofit/>
          </a:bodyPr>
          <a:lstStyle/>
          <a:p>
            <a:pPr>
              <a:buFont typeface="Wingdings" pitchFamily="2" charset="2"/>
              <a:buChar char="Ø"/>
            </a:pPr>
            <a:r>
              <a:rPr lang="el-GR" b="1" dirty="0" smtClean="0">
                <a:latin typeface="Verdana" pitchFamily="34" charset="0"/>
                <a:ea typeface="Verdana" pitchFamily="34" charset="0"/>
              </a:rPr>
              <a:t>Η παγκόσμια υγειονομική ασφάλεια ορίζεται ως οι δραστηριότητες που απαιτούνται για την ελαχιστοποίηση του κινδύνου και των επιπτώσεων των σοβαρών συμβάντων δημόσιας υγείας που απειλούν τη συλλογική υγεία των πληθυσμών που ζουν σε γεωγραφικές περιοχές και διεθνή σύνορα. </a:t>
            </a:r>
          </a:p>
          <a:p>
            <a:pPr>
              <a:buFont typeface="Wingdings" pitchFamily="2" charset="2"/>
              <a:buChar char="Ø"/>
            </a:pPr>
            <a:r>
              <a:rPr lang="el-GR" b="1" dirty="0" smtClean="0">
                <a:latin typeface="Verdana" pitchFamily="34" charset="0"/>
                <a:ea typeface="Verdana" pitchFamily="34" charset="0"/>
              </a:rPr>
              <a:t>Όλες οι χώρες έχουν την ευθύνη να κρατούν τους ανθρώπους ασφαλείς, και οι πόλεις πρέπει να διαδραματίσουν σημαντικό ρόλο σε αυτόν τον τομέα. </a:t>
            </a:r>
          </a:p>
          <a:p>
            <a:pPr>
              <a:buFont typeface="Wingdings" pitchFamily="2" charset="2"/>
              <a:buChar char="Ø"/>
            </a:pPr>
            <a:r>
              <a:rPr lang="el-GR" b="1" dirty="0" smtClean="0">
                <a:latin typeface="Verdana" pitchFamily="34" charset="0"/>
                <a:ea typeface="Verdana" pitchFamily="34" charset="0"/>
              </a:rPr>
              <a:t>Η συλλογική και διεθνής δράση δημόσιας υγείας μπορεί να οικοδομήσει ένα ασφαλέστερο μέλλον για την ανθρωπότητα.</a:t>
            </a:r>
            <a:endParaRPr lang="el-GR" b="1"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28419</TotalTime>
  <Words>669</Words>
  <Application>Microsoft Office PowerPoint</Application>
  <PresentationFormat>On-screen Show (4:3)</PresentationFormat>
  <Paragraphs>57</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Custom Design</vt:lpstr>
      <vt:lpstr>Retrospect</vt:lpstr>
      <vt:lpstr>     Π.Ο.Υ- ΕΛΛΗΝΙΚΟ ΔΙΑΔΗΜΟΤΙΚΟ ΔΙΚΤΥΟ ΥΓΙΩΝ ΠΟΛΕΩΝ           23η Συνάντηση Εργασίας, Αθήνα, 14 Νοεμβρίου 2019</vt:lpstr>
      <vt:lpstr>Slide 2</vt:lpstr>
      <vt:lpstr>Ειρήνη</vt:lpstr>
      <vt:lpstr>Η υγεία ως γέφυρα για την ειρήνη</vt:lpstr>
      <vt:lpstr>Η ειρήνη μέσα από υγιείς τόπους</vt:lpstr>
      <vt:lpstr>Πρόληψη βίας και τραυματισμών</vt:lpstr>
      <vt:lpstr>Ανθρώπινη ασφάλεια</vt:lpstr>
      <vt:lpstr>Ανθρώπινη ασφάλεια</vt:lpstr>
      <vt:lpstr>Ασφάλεια στην υγεία</vt:lpstr>
      <vt:lpstr>Ψυχική υγεία και ευεξία</vt:lpstr>
      <vt:lpstr>Βασικές διαστάσεις Ειρήνης και ειρηνικών κοινωνιών</vt:lpstr>
      <vt:lpstr>Προτάσεις</vt:lpstr>
      <vt:lpstr>Slide 13</vt:lpstr>
      <vt:lpstr>Slide 14</vt:lpstr>
      <vt:lpstr>Slide 15</vt:lpstr>
      <vt:lpstr>Slide 16</vt:lpstr>
      <vt:lpstr>Slide 17</vt:lpstr>
      <vt:lpstr>Slide 18</vt:lpstr>
      <vt:lpstr>Slide 19</vt:lpstr>
      <vt:lpstr>Slide 20</vt:lpstr>
    </vt:vector>
  </TitlesOfParts>
  <Company>World Health Organization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ntiss</dc:creator>
  <cp:lastModifiedBy>user04</cp:lastModifiedBy>
  <cp:revision>186</cp:revision>
  <dcterms:created xsi:type="dcterms:W3CDTF">2012-07-03T09:35:02Z</dcterms:created>
  <dcterms:modified xsi:type="dcterms:W3CDTF">2019-11-15T12:28:57Z</dcterms:modified>
</cp:coreProperties>
</file>